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66" r:id="rId5"/>
    <p:sldId id="256" r:id="rId6"/>
    <p:sldId id="257" r:id="rId7"/>
    <p:sldId id="258" r:id="rId8"/>
    <p:sldId id="259" r:id="rId9"/>
    <p:sldId id="273" r:id="rId10"/>
    <p:sldId id="274" r:id="rId11"/>
    <p:sldId id="275" r:id="rId12"/>
    <p:sldId id="276" r:id="rId13"/>
    <p:sldId id="260" r:id="rId14"/>
    <p:sldId id="278" r:id="rId15"/>
    <p:sldId id="270" r:id="rId16"/>
    <p:sldId id="279" r:id="rId17"/>
    <p:sldId id="356" r:id="rId18"/>
    <p:sldId id="330" r:id="rId19"/>
    <p:sldId id="331" r:id="rId20"/>
    <p:sldId id="332" r:id="rId21"/>
    <p:sldId id="337" r:id="rId22"/>
    <p:sldId id="334" r:id="rId23"/>
    <p:sldId id="335" r:id="rId24"/>
    <p:sldId id="336" r:id="rId25"/>
    <p:sldId id="333" r:id="rId26"/>
    <p:sldId id="338" r:id="rId27"/>
    <p:sldId id="339" r:id="rId28"/>
    <p:sldId id="285" r:id="rId29"/>
    <p:sldId id="306" r:id="rId30"/>
    <p:sldId id="351" r:id="rId31"/>
    <p:sldId id="355" r:id="rId32"/>
    <p:sldId id="354" r:id="rId33"/>
    <p:sldId id="352" r:id="rId34"/>
    <p:sldId id="353" r:id="rId35"/>
    <p:sldId id="262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67" d="100"/>
          <a:sy n="67" d="100"/>
        </p:scale>
        <p:origin x="644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14.08.2019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14.08.2019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445575" y="370193"/>
            <a:ext cx="11350026" cy="6088337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79151"/>
            <a:ext cx="12191999" cy="1464831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808788" y="5259204"/>
            <a:ext cx="10138370" cy="8400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kern="0" spc="667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808787" y="5019177"/>
            <a:ext cx="9827820" cy="38389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867" spc="4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SECTION NUMBER</a:t>
            </a:r>
            <a:endParaRPr kumimoji="1" lang="ja-JP" alt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634919" y="4989173"/>
            <a:ext cx="1050208" cy="104888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27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warp dir="in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277663" y="1748095"/>
            <a:ext cx="4615181" cy="21382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548459" y="1538791"/>
            <a:ext cx="1056619" cy="1056527"/>
          </a:xfrm>
          <a:prstGeom prst="rect">
            <a:avLst/>
          </a:prstGeom>
        </p:spPr>
      </p:pic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666047" y="1918646"/>
            <a:ext cx="4019838" cy="511139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665341" y="2368696"/>
            <a:ext cx="4006968" cy="133033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790725" y="1781372"/>
            <a:ext cx="572086" cy="57136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028834" y="1758284"/>
            <a:ext cx="4615181" cy="21382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299630" y="1548978"/>
            <a:ext cx="1056619" cy="1056527"/>
          </a:xfrm>
          <a:prstGeom prst="rect">
            <a:avLst/>
          </a:prstGeom>
        </p:spPr>
      </p:pic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7218" y="1928833"/>
            <a:ext cx="4019838" cy="511139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416512" y="2378884"/>
            <a:ext cx="4006968" cy="133033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 rot="21600000">
            <a:off x="6541896" y="1791559"/>
            <a:ext cx="572086" cy="57136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277663" y="4158550"/>
            <a:ext cx="4615181" cy="21382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548459" y="3949245"/>
            <a:ext cx="1056619" cy="1056527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66047" y="4329100"/>
            <a:ext cx="4019838" cy="511139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65341" y="4779150"/>
            <a:ext cx="4006968" cy="133033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790725" y="4191826"/>
            <a:ext cx="572086" cy="57136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028834" y="4168738"/>
            <a:ext cx="4615181" cy="21382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299630" y="3959432"/>
            <a:ext cx="1056619" cy="1056527"/>
          </a:xfrm>
          <a:prstGeom prst="rect">
            <a:avLst/>
          </a:prstGeom>
        </p:spPr>
      </p:pic>
      <p:sp>
        <p:nvSpPr>
          <p:cNvPr id="2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417218" y="4339287"/>
            <a:ext cx="4019838" cy="511139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416512" y="4789338"/>
            <a:ext cx="4006968" cy="133033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 rot="21600000">
            <a:off x="6541896" y="4202013"/>
            <a:ext cx="572086" cy="57136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22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warp dir="in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animBg="1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6095471" y="0"/>
            <a:ext cx="609652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5345" y="3202621"/>
            <a:ext cx="6858000" cy="533380"/>
          </a:xfrm>
          <a:prstGeom prst="rect">
            <a:avLst/>
          </a:prstGeom>
        </p:spPr>
      </p:pic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4882" y="360106"/>
            <a:ext cx="7655933" cy="1332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329756" y="487329"/>
            <a:ext cx="7151885" cy="820800"/>
          </a:xfrm>
          <a:prstGeom prst="rect">
            <a:avLst/>
          </a:prstGeom>
        </p:spPr>
        <p:txBody>
          <a:bodyPr anchor="ctr"/>
          <a:lstStyle>
            <a:lvl1pPr algn="r">
              <a:defRPr spc="667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232249" y="1937910"/>
            <a:ext cx="5556224" cy="3939013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2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6404415" y="1748147"/>
            <a:ext cx="516212" cy="51556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969011" y="1609462"/>
            <a:ext cx="4866644" cy="789710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6404415" y="2646425"/>
            <a:ext cx="516212" cy="51556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969011" y="2507740"/>
            <a:ext cx="4866644" cy="789710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6404415" y="3544703"/>
            <a:ext cx="516212" cy="51556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69011" y="3406018"/>
            <a:ext cx="4866644" cy="789710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6404415" y="4442981"/>
            <a:ext cx="516212" cy="51556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6969011" y="4304296"/>
            <a:ext cx="4866644" cy="789710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6408033" y="5341259"/>
            <a:ext cx="516212" cy="51556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6972629" y="5202574"/>
            <a:ext cx="4866644" cy="789710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56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warp dir="in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  <p:sldLayoutId id="2147483675" r:id="rId20"/>
    <p:sldLayoutId id="2147483676" r:id="rId21"/>
    <p:sldLayoutId id="2147483677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neur.2017.00499/ful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antization_(signal_processing)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oyage.org/wiki/Melbourne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Processing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059" y="5188794"/>
            <a:ext cx="4059959" cy="949829"/>
          </a:xfrm>
        </p:spPr>
        <p:txBody>
          <a:bodyPr>
            <a:normAutofit/>
          </a:bodyPr>
          <a:lstStyle/>
          <a:p>
            <a:r>
              <a:rPr lang="en-US" sz="2000" dirty="0"/>
              <a:t>Osmalina Nur Rahma, S.T., M.Si.</a:t>
            </a:r>
            <a:endParaRPr lang="ru-RU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059" y="5614326"/>
            <a:ext cx="4367531" cy="949829"/>
          </a:xfrm>
        </p:spPr>
        <p:txBody>
          <a:bodyPr/>
          <a:lstStyle/>
          <a:p>
            <a:r>
              <a:rPr lang="en-US" sz="2000" dirty="0" err="1"/>
              <a:t>Agustus</a:t>
            </a:r>
            <a:r>
              <a:rPr lang="en-US" sz="2000" dirty="0"/>
              <a:t>, 2019</a:t>
            </a:r>
            <a:endParaRPr lang="ru-RU" sz="2000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606076" y="811509"/>
            <a:ext cx="7585924" cy="4852200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Signal Representation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8" y="2592569"/>
            <a:ext cx="6351611" cy="836431"/>
          </a:xfrm>
        </p:spPr>
        <p:txBody>
          <a:bodyPr/>
          <a:lstStyle/>
          <a:p>
            <a:r>
              <a:rPr lang="en-US" dirty="0"/>
              <a:t>Continuous (Analog) Signal and Discrete (Digital) Signal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pic>
        <p:nvPicPr>
          <p:cNvPr id="26" name="Chart Placeholder 25">
            <a:extLst>
              <a:ext uri="{FF2B5EF4-FFF2-40B4-BE49-F238E27FC236}">
                <a16:creationId xmlns:a16="http://schemas.microsoft.com/office/drawing/2014/main" id="{C048F884-41D8-4D6E-9429-9CBCCC0D07E2}"/>
              </a:ext>
            </a:extLst>
          </p:cNvPr>
          <p:cNvPicPr>
            <a:picLocks noGrp="1" noChangeAspect="1"/>
          </p:cNvPicPr>
          <p:nvPr>
            <p:ph type="chart" sz="quarter" idx="32"/>
          </p:nvPr>
        </p:nvPicPr>
        <p:blipFill>
          <a:blip r:embed="rId2"/>
          <a:stretch>
            <a:fillRect/>
          </a:stretch>
        </p:blipFill>
        <p:spPr>
          <a:xfrm>
            <a:off x="305856" y="2047936"/>
            <a:ext cx="5166716" cy="2951062"/>
          </a:xfrm>
          <a:prstGeom prst="rect">
            <a:avLst/>
          </a:prstGeom>
        </p:spPr>
      </p:pic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A30E8C69-1411-43C5-BBF6-B8AB98C5875A}"/>
              </a:ext>
            </a:extLst>
          </p:cNvPr>
          <p:cNvSpPr txBox="1">
            <a:spLocks/>
          </p:cNvSpPr>
          <p:nvPr/>
        </p:nvSpPr>
        <p:spPr>
          <a:xfrm>
            <a:off x="5708483" y="3103780"/>
            <a:ext cx="6177661" cy="4011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kontinyu</a:t>
            </a:r>
            <a:r>
              <a:rPr lang="en-US" dirty="0"/>
              <a:t>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kontinyu</a:t>
            </a:r>
            <a:r>
              <a:rPr lang="en-US" dirty="0"/>
              <a:t> dan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analog.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discrete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diskritisasi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analog,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diskrit</a:t>
            </a:r>
            <a:r>
              <a:rPr lang="en-US" dirty="0"/>
              <a:t>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pada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 Waktu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dinamakan</a:t>
            </a:r>
            <a:r>
              <a:rPr lang="en-US" dirty="0"/>
              <a:t> </a:t>
            </a:r>
            <a:r>
              <a:rPr lang="en-US" b="1" dirty="0"/>
              <a:t>sampling</a:t>
            </a:r>
            <a:r>
              <a:rPr lang="en-US" dirty="0"/>
              <a:t>. </a:t>
            </a:r>
            <a:r>
              <a:rPr lang="en-US" dirty="0" err="1"/>
              <a:t>Sinyal</a:t>
            </a:r>
            <a:r>
              <a:rPr lang="en-US" dirty="0"/>
              <a:t> analog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dunia </a:t>
            </a:r>
            <a:r>
              <a:rPr lang="en-US" dirty="0" err="1"/>
              <a:t>nyata</a:t>
            </a:r>
            <a:r>
              <a:rPr lang="en-US" dirty="0"/>
              <a:t>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diskrit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E83C5D4-5E81-430A-AE81-6D404473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691055"/>
            <a:ext cx="3606800" cy="1395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D1A9C0-30F2-4C8A-99CF-360D18FA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Signal VS Digital Signal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E30F4-3F7D-4A54-8AC7-57F15BBE9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853990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Sinyal</a:t>
            </a:r>
            <a:r>
              <a:rPr lang="en-US" dirty="0"/>
              <a:t> Analog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6B068-405A-401A-B2D5-D638645A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F4680C-87FA-41C6-BB76-D31B85F7CFD2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5107340" y="1863683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Sinyal</a:t>
            </a:r>
            <a:r>
              <a:rPr lang="en-US" dirty="0"/>
              <a:t> Digital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99958D-2285-4EC2-A05B-061560D0A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3" y="4397895"/>
            <a:ext cx="3833813" cy="182637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E228BF-0802-4879-B656-5EDF03D95A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27387" y="3942989"/>
            <a:ext cx="855438" cy="287266"/>
          </a:xfrm>
        </p:spPr>
        <p:txBody>
          <a:bodyPr/>
          <a:lstStyle/>
          <a:p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)=?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7D614F-1216-44DF-8983-D48A03DAD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505" y="2283798"/>
            <a:ext cx="3346259" cy="2207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968E75-C96F-469F-9B19-66EAE0226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312" y="2263355"/>
            <a:ext cx="1171575" cy="352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7A953B-5664-40AE-945D-29614B850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810" y="4406241"/>
            <a:ext cx="4077410" cy="287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B9E161-6F6F-4B9C-9549-1B67BE603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934" y="6266037"/>
            <a:ext cx="3867150" cy="333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5BEFFB-14EF-4F70-A1E1-1E958A392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5791" y="2361486"/>
            <a:ext cx="3167817" cy="2108615"/>
          </a:xfrm>
          <a:prstGeom prst="rect">
            <a:avLst/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D171D18-175C-43FA-88E1-8F11045DF05A}"/>
              </a:ext>
            </a:extLst>
          </p:cNvPr>
          <p:cNvSpPr txBox="1">
            <a:spLocks/>
          </p:cNvSpPr>
          <p:nvPr/>
        </p:nvSpPr>
        <p:spPr>
          <a:xfrm>
            <a:off x="5015500" y="2272523"/>
            <a:ext cx="3167817" cy="3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Discreting</a:t>
            </a:r>
            <a:r>
              <a:rPr lang="en-US" dirty="0"/>
              <a:t> Time (Time Sampling)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BBB6B9D3-E3A5-44A8-BBE7-8BEC1733F3C4}"/>
              </a:ext>
            </a:extLst>
          </p:cNvPr>
          <p:cNvSpPr txBox="1">
            <a:spLocks/>
          </p:cNvSpPr>
          <p:nvPr/>
        </p:nvSpPr>
        <p:spPr>
          <a:xfrm>
            <a:off x="5015500" y="4777468"/>
            <a:ext cx="3627215" cy="287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Discreting</a:t>
            </a:r>
            <a:r>
              <a:rPr lang="en-US" dirty="0"/>
              <a:t> Amplitude (Quantization)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07D74D-A035-4EB3-9C9D-24909164C7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4872" y="5085546"/>
            <a:ext cx="3210475" cy="17165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A5F997-B8AC-4D86-BD7C-DF19F72D84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4860" y="5094118"/>
            <a:ext cx="3210475" cy="169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3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Sampling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9EBA8E-674F-4DB3-80C3-25B2B2373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85" y="3321587"/>
            <a:ext cx="1952625" cy="276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C4BBCB-76D1-4E34-B046-818B094B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06" y="4066320"/>
            <a:ext cx="1466850" cy="352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A42F8-CB5E-4E4E-AA58-FC201F3AC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131" y="4577876"/>
            <a:ext cx="990600" cy="361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7C6E20-3DDC-427A-86B4-E72D935C2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216" y="1550985"/>
            <a:ext cx="5567524" cy="42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44" y="2134675"/>
            <a:ext cx="4007906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Nyquist Theorem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8546E56-D449-4019-86AD-4F0D3A1474E8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6387197" y="6174232"/>
                <a:ext cx="3655153" cy="414850"/>
              </a:xfrm>
            </p:spPr>
            <p:txBody>
              <a:bodyPr/>
              <a:lstStyle/>
              <a:p>
                <a:r>
                  <a:rPr lang="en-US" altLang="ja-JP" dirty="0"/>
                  <a:t>Analog signal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en-ID" altLang="ja-JP" dirty="0"/>
                  <a:t>Digital Signal</a:t>
                </a:r>
                <a:endParaRPr lang="ja-JP" altLang="en-US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E8546E56-D449-4019-86AD-4F0D3A1474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6387197" y="6174232"/>
                <a:ext cx="3655153" cy="414850"/>
              </a:xfrm>
              <a:blipFill>
                <a:blip r:embed="rId2"/>
                <a:stretch>
                  <a:fillRect l="-1503" t="-1470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9" name="タイトル 4">
            <a:extLst>
              <a:ext uri="{FF2B5EF4-FFF2-40B4-BE49-F238E27FC236}">
                <a16:creationId xmlns:a16="http://schemas.microsoft.com/office/drawing/2014/main" id="{D5397CA2-5F6F-4974-899C-7F9E5695638B}"/>
              </a:ext>
            </a:extLst>
          </p:cNvPr>
          <p:cNvSpPr txBox="1">
            <a:spLocks/>
          </p:cNvSpPr>
          <p:nvPr/>
        </p:nvSpPr>
        <p:spPr>
          <a:xfrm>
            <a:off x="5362125" y="1098973"/>
            <a:ext cx="5218629" cy="6835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3200" dirty="0"/>
              <a:t>The Founding Father</a:t>
            </a:r>
            <a:endParaRPr kumimoji="1" lang="ja-JP" altLang="en-US" sz="3200" dirty="0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AA8F8490-B253-446C-AD93-2DF4B503BEB5}"/>
              </a:ext>
            </a:extLst>
          </p:cNvPr>
          <p:cNvSpPr txBox="1">
            <a:spLocks/>
          </p:cNvSpPr>
          <p:nvPr/>
        </p:nvSpPr>
        <p:spPr>
          <a:xfrm>
            <a:off x="6094029" y="3888850"/>
            <a:ext cx="4194224" cy="306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800" dirty="0"/>
              <a:t>Harry Nyquist &amp; Claude Shannon</a:t>
            </a:r>
            <a:endParaRPr kumimoji="1" lang="ja-JP" altLang="en-US" sz="1800" dirty="0"/>
          </a:p>
        </p:txBody>
      </p:sp>
      <p:sp>
        <p:nvSpPr>
          <p:cNvPr id="12" name="テキスト プレースホルダー 3">
            <a:extLst>
              <a:ext uri="{FF2B5EF4-FFF2-40B4-BE49-F238E27FC236}">
                <a16:creationId xmlns:a16="http://schemas.microsoft.com/office/drawing/2014/main" id="{357C4954-36C8-453E-AC12-A9DD2687EA68}"/>
              </a:ext>
            </a:extLst>
          </p:cNvPr>
          <p:cNvSpPr txBox="1">
            <a:spLocks/>
          </p:cNvSpPr>
          <p:nvPr/>
        </p:nvSpPr>
        <p:spPr>
          <a:xfrm>
            <a:off x="6094029" y="4337630"/>
            <a:ext cx="6306841" cy="597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b="1" dirty="0"/>
              <a:t>The Sampling Theorem (1920)</a:t>
            </a:r>
            <a:endParaRPr kumimoji="1" lang="ja-JP" altLang="en-US" sz="2000" b="1" dirty="0"/>
          </a:p>
        </p:txBody>
      </p:sp>
      <p:pic>
        <p:nvPicPr>
          <p:cNvPr id="13" name="Picture Placeholder 9">
            <a:extLst>
              <a:ext uri="{FF2B5EF4-FFF2-40B4-BE49-F238E27FC236}">
                <a16:creationId xmlns:a16="http://schemas.microsoft.com/office/drawing/2014/main" id="{2BA4C04E-BA3B-4A7A-9317-2B2818BBC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635" t="3273" r="-9214" b="32405"/>
          <a:stretch/>
        </p:blipFill>
        <p:spPr>
          <a:xfrm>
            <a:off x="5807074" y="1863008"/>
            <a:ext cx="4387684" cy="1895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5E17C-CCAD-4C5B-95F8-2606FBC31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43" y="4726924"/>
            <a:ext cx="3355290" cy="997065"/>
          </a:xfrm>
          <a:prstGeom prst="rect">
            <a:avLst/>
          </a:prstGeom>
        </p:spPr>
      </p:pic>
      <p:pic>
        <p:nvPicPr>
          <p:cNvPr id="5122" name="Picture 2" descr="Image result for aliasing signal">
            <a:extLst>
              <a:ext uri="{FF2B5EF4-FFF2-40B4-BE49-F238E27FC236}">
                <a16:creationId xmlns:a16="http://schemas.microsoft.com/office/drawing/2014/main" id="{9F6C6469-1F00-4564-AF89-1B925C65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0" y="3043653"/>
            <a:ext cx="3655153" cy="378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AEA6BDD-217D-4268-8F1F-F2B83A202621}"/>
              </a:ext>
            </a:extLst>
          </p:cNvPr>
          <p:cNvSpPr txBox="1">
            <a:spLocks/>
          </p:cNvSpPr>
          <p:nvPr/>
        </p:nvSpPr>
        <p:spPr>
          <a:xfrm>
            <a:off x="1534943" y="5344819"/>
            <a:ext cx="3655153" cy="414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Aliasing Signal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24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5D40-3B2F-46BF-B518-9DC2B137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3075-C43D-4356-A19D-8D8D1E3B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7C054-F131-4943-B4CC-C11B7B51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51" y="1109107"/>
            <a:ext cx="7143750" cy="401955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EA247FD-D5D9-4F45-A090-B2C573B42719}"/>
              </a:ext>
            </a:extLst>
          </p:cNvPr>
          <p:cNvSpPr txBox="1">
            <a:spLocks/>
          </p:cNvSpPr>
          <p:nvPr/>
        </p:nvSpPr>
        <p:spPr>
          <a:xfrm>
            <a:off x="545910" y="3262749"/>
            <a:ext cx="3768892" cy="25540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/>
              <a:t>Slicing amplitude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diskrit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quantization.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quantization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aproksimasi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analog dan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kedekatan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sesungguhnya</a:t>
            </a:r>
            <a:r>
              <a:rPr lang="en-US" dirty="0"/>
              <a:t> </a:t>
            </a:r>
            <a:r>
              <a:rPr lang="en-US" dirty="0" err="1"/>
              <a:t>bergantung</a:t>
            </a:r>
            <a:r>
              <a:rPr lang="en-US" dirty="0"/>
              <a:t> pada range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amplitude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analog. 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D9BF015-B0D7-4050-92F5-C1930BDE404A}"/>
              </a:ext>
            </a:extLst>
          </p:cNvPr>
          <p:cNvSpPr txBox="1">
            <a:spLocks/>
          </p:cNvSpPr>
          <p:nvPr/>
        </p:nvSpPr>
        <p:spPr>
          <a:xfrm>
            <a:off x="6499035" y="5415945"/>
            <a:ext cx="3768892" cy="1166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dirty="0">
                <a:solidFill>
                  <a:schemeClr val="tx1"/>
                </a:solidFill>
              </a:rPr>
              <a:t>Quantization </a:t>
            </a:r>
            <a:r>
              <a:rPr lang="en-ID" dirty="0" err="1">
                <a:solidFill>
                  <a:schemeClr val="tx1"/>
                </a:solidFill>
              </a:rPr>
              <a:t>berpengaruh</a:t>
            </a:r>
            <a:r>
              <a:rPr lang="en-ID" dirty="0">
                <a:solidFill>
                  <a:schemeClr val="tx1"/>
                </a:solidFill>
              </a:rPr>
              <a:t> pada :</a:t>
            </a:r>
          </a:p>
          <a:p>
            <a:r>
              <a:rPr lang="en-ID" dirty="0">
                <a:solidFill>
                  <a:schemeClr val="tx1"/>
                </a:solidFill>
              </a:rPr>
              <a:t>Storage</a:t>
            </a:r>
          </a:p>
          <a:p>
            <a:r>
              <a:rPr lang="en-ID" dirty="0">
                <a:solidFill>
                  <a:schemeClr val="tx1"/>
                </a:solidFill>
              </a:rPr>
              <a:t>Processing</a:t>
            </a:r>
          </a:p>
          <a:p>
            <a:r>
              <a:rPr lang="en-ID" dirty="0">
                <a:solidFill>
                  <a:schemeClr val="tx1"/>
                </a:solidFill>
              </a:rPr>
              <a:t>Transmission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34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altLang="ja-JP" dirty="0"/>
              <a:t>Storage</a:t>
            </a:r>
            <a:endParaRPr kumimoji="1"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348" y="1781175"/>
            <a:ext cx="7282632" cy="48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7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87" y="2053523"/>
            <a:ext cx="9634543" cy="4050118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altLang="ja-JP" dirty="0"/>
              <a:t>Processing</a:t>
            </a:r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54315" y="2239926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/>
              <a:t>Thermostat</a:t>
            </a:r>
          </a:p>
          <a:p>
            <a:r>
              <a:rPr lang="en-ID" sz="1200" dirty="0"/>
              <a:t>With special coils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51898" y="5826642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/>
              <a:t>Complex gears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102731" y="5732273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/>
              <a:t>Electronic </a:t>
            </a:r>
          </a:p>
          <a:p>
            <a:r>
              <a:rPr lang="en-ID" sz="1200" dirty="0"/>
              <a:t>component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961215" y="219375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dirty="0"/>
              <a:t>Digital Signal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080670" y="6353580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/>
              <a:t>Computer code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88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altLang="ja-JP" dirty="0"/>
              <a:t>Data Transmission</a:t>
            </a:r>
            <a:endParaRPr kumimoji="1"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7" y="1771650"/>
            <a:ext cx="6083978" cy="27927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35805" y="3733411"/>
            <a:ext cx="24951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4800" dirty="0"/>
              <a:t>‘Noise’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4487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altLang="ja-JP" dirty="0"/>
              <a:t>Data Transmission</a:t>
            </a:r>
            <a:endParaRPr kumimoji="1"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829" y="2253438"/>
            <a:ext cx="6937830" cy="38136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5682" y="1863588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dirty="0"/>
              <a:t>Analog Signal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719217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altLang="ja-JP" dirty="0"/>
              <a:t>Data Transmission</a:t>
            </a:r>
            <a:endParaRPr kumimoji="1" lang="ja-JP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4" y="2476530"/>
            <a:ext cx="5307875" cy="2868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0837" y="2135786"/>
            <a:ext cx="88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 err="1"/>
              <a:t>Sinyal</a:t>
            </a:r>
            <a:r>
              <a:rPr lang="en-ID" sz="1200" dirty="0"/>
              <a:t> </a:t>
            </a:r>
            <a:r>
              <a:rPr lang="en-ID" sz="1200" dirty="0" err="1"/>
              <a:t>Asli</a:t>
            </a:r>
            <a:endParaRPr lang="en-US" sz="1200" dirty="0"/>
          </a:p>
        </p:txBody>
      </p:sp>
      <p:sp>
        <p:nvSpPr>
          <p:cNvPr id="6" name="Right Arrow 5"/>
          <p:cNvSpPr/>
          <p:nvPr/>
        </p:nvSpPr>
        <p:spPr>
          <a:xfrm>
            <a:off x="5879475" y="3514947"/>
            <a:ext cx="584323" cy="716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45064" y="2083147"/>
            <a:ext cx="2957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 err="1"/>
              <a:t>Sinyal</a:t>
            </a:r>
            <a:r>
              <a:rPr lang="en-ID" sz="1200" dirty="0"/>
              <a:t> yang </a:t>
            </a:r>
            <a:r>
              <a:rPr lang="en-ID" sz="1200" dirty="0" err="1"/>
              <a:t>diperoleh</a:t>
            </a:r>
            <a:r>
              <a:rPr lang="en-ID" sz="1200" dirty="0"/>
              <a:t> (</a:t>
            </a:r>
            <a:r>
              <a:rPr lang="en-ID" sz="1200" dirty="0" err="1"/>
              <a:t>attenuasi</a:t>
            </a:r>
            <a:r>
              <a:rPr lang="en-ID" sz="1200" dirty="0"/>
              <a:t> + noise)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015" y="2402073"/>
            <a:ext cx="4808148" cy="29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2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Signals &amp; Systems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1" y="1877051"/>
            <a:ext cx="7077367" cy="497457"/>
          </a:xfrm>
        </p:spPr>
        <p:txBody>
          <a:bodyPr>
            <a:normAutofit fontScale="92500"/>
          </a:bodyPr>
          <a:lstStyle/>
          <a:p>
            <a:r>
              <a:rPr lang="en-US" dirty="0"/>
              <a:t>Why Biomedical Engineers need to analyze signals and systems?</a:t>
            </a:r>
            <a:endParaRPr lang="ru-RU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936203" y="2374508"/>
            <a:ext cx="7517189" cy="254958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altLang="ja-JP" dirty="0"/>
              <a:t>Data Transmission</a:t>
            </a:r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702" y="1874224"/>
            <a:ext cx="6654211" cy="39012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69432" y="5775460"/>
            <a:ext cx="2522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3200" dirty="0"/>
              <a:t>‘Gain Factor’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670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altLang="ja-JP" dirty="0"/>
              <a:t>Data Transmission</a:t>
            </a:r>
            <a:endParaRPr kumimoji="1"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21" y="2040136"/>
            <a:ext cx="5764659" cy="2985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40136"/>
            <a:ext cx="5964379" cy="30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56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altLang="ja-JP" dirty="0"/>
              <a:t>Data Transmission</a:t>
            </a:r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55682" y="186358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dirty="0"/>
              <a:t>Digital Signal</a:t>
            </a:r>
            <a:endParaRPr lang="en-US" sz="1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461" y="2358139"/>
            <a:ext cx="7810500" cy="3587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08968" y="3957088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/>
              <a:t>Threshold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2887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altLang="ja-JP" dirty="0"/>
              <a:t>Data Transmission</a:t>
            </a:r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0098" y="1814857"/>
            <a:ext cx="958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dirty="0" err="1"/>
              <a:t>Sinyal</a:t>
            </a:r>
            <a:r>
              <a:rPr lang="en-ID" sz="1200" b="1" dirty="0"/>
              <a:t> </a:t>
            </a:r>
            <a:r>
              <a:rPr lang="en-ID" sz="1200" b="1" dirty="0" err="1"/>
              <a:t>Asli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3368" y="5512979"/>
            <a:ext cx="2116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/>
              <a:t>Threshold : &gt;5V = 1 ; &lt;5V=0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27" y="2253438"/>
            <a:ext cx="5394687" cy="3162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86" y="2253438"/>
            <a:ext cx="5506939" cy="316207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798818" y="3429000"/>
            <a:ext cx="482009" cy="738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44586" y="1757486"/>
            <a:ext cx="1778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dirty="0" err="1"/>
              <a:t>Sinyal</a:t>
            </a:r>
            <a:r>
              <a:rPr lang="en-ID" sz="1200" b="1" dirty="0"/>
              <a:t> yang </a:t>
            </a:r>
            <a:r>
              <a:rPr lang="en-ID" sz="1200" b="1" dirty="0" err="1"/>
              <a:t>diperoleh</a:t>
            </a:r>
            <a:endParaRPr 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71089" y="5521619"/>
            <a:ext cx="2297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/>
              <a:t>Threshold : &gt; 0= 5V ; &lt;0 = - 5V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5270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altLang="ja-JP" dirty="0"/>
              <a:t>Data Transmission</a:t>
            </a:r>
            <a:endParaRPr kumimoji="1"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593" y="2270125"/>
            <a:ext cx="7077191" cy="36841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67160" y="1993126"/>
            <a:ext cx="3708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 err="1"/>
              <a:t>Sinyal</a:t>
            </a:r>
            <a:r>
              <a:rPr lang="en-ID" sz="1200" dirty="0"/>
              <a:t> </a:t>
            </a:r>
            <a:r>
              <a:rPr lang="en-ID" sz="1200" dirty="0" err="1"/>
              <a:t>akhir</a:t>
            </a:r>
            <a:r>
              <a:rPr lang="en-ID" sz="1200" dirty="0"/>
              <a:t> yang </a:t>
            </a:r>
            <a:r>
              <a:rPr lang="en-ID" sz="1200" dirty="0" err="1"/>
              <a:t>diperoleh</a:t>
            </a:r>
            <a:r>
              <a:rPr lang="en-ID" sz="1200" dirty="0"/>
              <a:t> </a:t>
            </a:r>
            <a:r>
              <a:rPr lang="en-ID" sz="1200" dirty="0" err="1"/>
              <a:t>setelah</a:t>
            </a:r>
            <a:r>
              <a:rPr lang="en-ID" sz="1200" dirty="0"/>
              <a:t> </a:t>
            </a:r>
            <a:r>
              <a:rPr lang="en-ID" sz="1200" dirty="0" err="1"/>
              <a:t>proes</a:t>
            </a:r>
            <a:r>
              <a:rPr lang="en-ID" sz="1200" dirty="0"/>
              <a:t> Threshold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533592" y="6152706"/>
            <a:ext cx="2263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 err="1"/>
              <a:t>Sesuai</a:t>
            </a:r>
            <a:r>
              <a:rPr lang="en-ID" sz="1200" dirty="0"/>
              <a:t> </a:t>
            </a:r>
            <a:r>
              <a:rPr lang="en-ID" sz="1200" dirty="0" err="1"/>
              <a:t>sinya</a:t>
            </a:r>
            <a:r>
              <a:rPr lang="en-ID" sz="1200" dirty="0"/>
              <a:t> </a:t>
            </a:r>
            <a:r>
              <a:rPr lang="en-ID" sz="1200" dirty="0" err="1"/>
              <a:t>asli</a:t>
            </a:r>
            <a:r>
              <a:rPr lang="en-ID" sz="1200" dirty="0"/>
              <a:t> (</a:t>
            </a:r>
            <a:r>
              <a:rPr lang="en-ID" sz="1200" dirty="0" err="1"/>
              <a:t>tanpa</a:t>
            </a:r>
            <a:r>
              <a:rPr lang="en-ID" sz="1200" dirty="0"/>
              <a:t> noise)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83319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altLang="ja-JP" sz="3200" dirty="0">
                <a:solidFill>
                  <a:srgbClr val="00B0F0"/>
                </a:solidFill>
              </a:rPr>
              <a:t>Finite-Length</a:t>
            </a:r>
            <a:endParaRPr kumimoji="1" lang="ja-JP" altLang="en-US" sz="3200" dirty="0">
              <a:solidFill>
                <a:srgbClr val="00B0F0"/>
              </a:solidFill>
            </a:endParaRPr>
          </a:p>
        </p:txBody>
      </p:sp>
      <p:sp>
        <p:nvSpPr>
          <p:cNvPr id="26" name="タイトル 25"/>
          <p:cNvSpPr>
            <a:spLocks noGrp="1"/>
          </p:cNvSpPr>
          <p:nvPr>
            <p:ph type="title"/>
          </p:nvPr>
        </p:nvSpPr>
        <p:spPr>
          <a:xfrm>
            <a:off x="838200" y="365126"/>
            <a:ext cx="9601200" cy="94549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4 </a:t>
            </a:r>
            <a:r>
              <a:rPr kumimoji="1" lang="en-US" altLang="ja-JP" dirty="0" err="1"/>
              <a:t>Kategori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Sinyal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berdasarkan</a:t>
            </a:r>
            <a:r>
              <a:rPr kumimoji="1" lang="en-US" altLang="ja-JP" dirty="0"/>
              <a:t> sequence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4294967295"/>
          </p:nvPr>
        </p:nvSpPr>
        <p:spPr>
          <a:xfrm>
            <a:off x="6180423" y="1866404"/>
            <a:ext cx="4019550" cy="511175"/>
          </a:xfrm>
        </p:spPr>
        <p:txBody>
          <a:bodyPr/>
          <a:lstStyle/>
          <a:p>
            <a:r>
              <a:rPr lang="en-US" altLang="ja-JP" dirty="0"/>
              <a:t>Periodic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4294967295"/>
          </p:nvPr>
        </p:nvSpPr>
        <p:spPr>
          <a:xfrm>
            <a:off x="864726" y="4311650"/>
            <a:ext cx="4021138" cy="511175"/>
          </a:xfrm>
        </p:spPr>
        <p:txBody>
          <a:bodyPr/>
          <a:lstStyle/>
          <a:p>
            <a:r>
              <a:rPr kumimoji="1" lang="en-US" altLang="ja-JP" dirty="0"/>
              <a:t>Infinite-Length</a:t>
            </a:r>
            <a:endParaRPr kumimoji="1" lang="ja-JP" altLang="en-US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4294967295"/>
          </p:nvPr>
        </p:nvSpPr>
        <p:spPr>
          <a:xfrm>
            <a:off x="6110057" y="4311651"/>
            <a:ext cx="4019550" cy="511175"/>
          </a:xfrm>
        </p:spPr>
        <p:txBody>
          <a:bodyPr/>
          <a:lstStyle/>
          <a:p>
            <a:r>
              <a:rPr kumimoji="1" lang="en-US" altLang="ja-JP" dirty="0"/>
              <a:t>Finite-Support</a:t>
            </a:r>
            <a:endParaRPr kumimoji="1" lang="ja-JP" alt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7579"/>
            <a:ext cx="4654051" cy="12965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054934"/>
            <a:ext cx="3520469" cy="852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423" y="2602531"/>
            <a:ext cx="4625887" cy="12393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057" y="4830066"/>
            <a:ext cx="4696253" cy="146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13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Elementary Operators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87" y="1968334"/>
            <a:ext cx="5855112" cy="406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7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of Signal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976567" y="2707758"/>
            <a:ext cx="3629247" cy="14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73" y="2235753"/>
            <a:ext cx="90033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72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Signal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976567" y="2707758"/>
            <a:ext cx="3629247" cy="14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26" y="1855891"/>
            <a:ext cx="84378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36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Shift of a finite length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46" y="1943099"/>
            <a:ext cx="8509682" cy="43345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48835" y="3164958"/>
            <a:ext cx="3629247" cy="14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23765" y="2088960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/>
              <a:t>Finite-Support Signal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004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espiratory system">
            <a:extLst>
              <a:ext uri="{FF2B5EF4-FFF2-40B4-BE49-F238E27FC236}">
                <a16:creationId xmlns:a16="http://schemas.microsoft.com/office/drawing/2014/main" id="{C4F83D1B-EA32-4F35-BB34-1E4DE19F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004" y="0"/>
            <a:ext cx="4783555" cy="335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50"/>
            <a:ext cx="4783555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&amp; </a:t>
            </a:r>
            <a:r>
              <a:rPr lang="en-US" dirty="0" err="1"/>
              <a:t>BioSystem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7706" y="2295277"/>
            <a:ext cx="4548187" cy="29169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gabungan</a:t>
            </a:r>
            <a:r>
              <a:rPr lang="en-US" sz="1800" dirty="0"/>
              <a:t> proses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komponen</a:t>
            </a:r>
            <a:r>
              <a:rPr lang="en-US" sz="1800" dirty="0"/>
              <a:t> yang </a:t>
            </a:r>
            <a:r>
              <a:rPr lang="en-US" sz="1800" dirty="0" err="1"/>
              <a:t>saling</a:t>
            </a:r>
            <a:r>
              <a:rPr lang="en-US" sz="1800" dirty="0"/>
              <a:t> </a:t>
            </a:r>
            <a:r>
              <a:rPr lang="en-US" sz="1800" dirty="0" err="1"/>
              <a:t>berinteraksi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mendukung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tujuan</a:t>
            </a:r>
            <a:r>
              <a:rPr lang="en-US" sz="1800" dirty="0"/>
              <a:t> yang </a:t>
            </a:r>
            <a:r>
              <a:rPr lang="en-US" sz="1800" dirty="0" err="1"/>
              <a:t>sama</a:t>
            </a:r>
            <a:endParaRPr lang="en-US" sz="1800" dirty="0"/>
          </a:p>
          <a:p>
            <a:pPr algn="just">
              <a:lnSpc>
                <a:spcPct val="150000"/>
              </a:lnSpc>
            </a:pPr>
            <a:r>
              <a:rPr lang="en-US" sz="1800" dirty="0" err="1"/>
              <a:t>Biosistem</a:t>
            </a:r>
            <a:r>
              <a:rPr lang="en-US" sz="1800" dirty="0"/>
              <a:t> : </a:t>
            </a:r>
            <a:r>
              <a:rPr lang="en-US" sz="1800" dirty="0" err="1"/>
              <a:t>Sistem</a:t>
            </a:r>
            <a:r>
              <a:rPr lang="en-US" sz="1800" dirty="0"/>
              <a:t> yang </a:t>
            </a:r>
            <a:r>
              <a:rPr lang="en-US" sz="1800" dirty="0" err="1"/>
              <a:t>ada</a:t>
            </a:r>
            <a:r>
              <a:rPr lang="en-US" sz="1800" dirty="0"/>
              <a:t> did </a:t>
            </a:r>
            <a:r>
              <a:rPr lang="en-US" sz="1800" dirty="0" err="1"/>
              <a:t>alam</a:t>
            </a:r>
            <a:r>
              <a:rPr lang="en-US" sz="1800" dirty="0"/>
              <a:t> </a:t>
            </a:r>
            <a:r>
              <a:rPr lang="en-US" sz="1800" dirty="0" err="1"/>
              <a:t>tubuh</a:t>
            </a:r>
            <a:r>
              <a:rPr lang="en-US" sz="1800" dirty="0"/>
              <a:t>. </a:t>
            </a:r>
            <a:r>
              <a:rPr lang="en-US" sz="1800" dirty="0" err="1"/>
              <a:t>Contohnya</a:t>
            </a:r>
            <a:r>
              <a:rPr lang="en-US" sz="1800" dirty="0"/>
              <a:t> respiratory system, </a:t>
            </a:r>
            <a:r>
              <a:rPr lang="en-US" sz="1800" dirty="0" err="1"/>
              <a:t>Cardiovaskular</a:t>
            </a:r>
            <a:r>
              <a:rPr lang="en-US" sz="1800" dirty="0"/>
              <a:t> system, </a:t>
            </a:r>
            <a:r>
              <a:rPr lang="en-US" sz="1800" dirty="0" err="1"/>
              <a:t>dsb</a:t>
            </a:r>
            <a:endParaRPr lang="ru-RU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028" name="Picture 4" descr="Image result for cardiovascular system">
            <a:extLst>
              <a:ext uri="{FF2B5EF4-FFF2-40B4-BE49-F238E27FC236}">
                <a16:creationId xmlns:a16="http://schemas.microsoft.com/office/drawing/2014/main" id="{080CCF6A-F20C-49BA-92DB-A47CA4259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90" y="3350893"/>
            <a:ext cx="4783556" cy="31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96" y="2419350"/>
            <a:ext cx="7883713" cy="3919944"/>
          </a:xfrm>
          <a:prstGeom prst="rect">
            <a:avLst/>
          </a:prstGeom>
        </p:spPr>
      </p:pic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Shift of a finite length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423992" y="3498333"/>
            <a:ext cx="3629247" cy="14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66715" y="2496071"/>
            <a:ext cx="1205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dirty="0"/>
              <a:t>Periodic Signal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8056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178347"/>
            <a:ext cx="4156318" cy="267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14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388711" y="1"/>
            <a:ext cx="9413237" cy="55694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Sekian</a:t>
            </a:r>
            <a:r>
              <a:rPr lang="en-US" dirty="0"/>
              <a:t> dan </a:t>
            </a:r>
            <a:r>
              <a:rPr lang="en-US" dirty="0" err="1"/>
              <a:t>Terima</a:t>
            </a:r>
            <a:r>
              <a:rPr lang="en-US" dirty="0"/>
              <a:t> Kasih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Cheyne-Stokes respiration">
            <a:extLst>
              <a:ext uri="{FF2B5EF4-FFF2-40B4-BE49-F238E27FC236}">
                <a16:creationId xmlns:a16="http://schemas.microsoft.com/office/drawing/2014/main" id="{DDE76782-9B88-4489-B537-DBFA177B1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373" y="0"/>
            <a:ext cx="607695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4" y="168391"/>
            <a:ext cx="5745368" cy="78263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Biosistem</a:t>
            </a:r>
            <a:r>
              <a:rPr lang="en-US" dirty="0"/>
              <a:t> in Engineering</a:t>
            </a:r>
            <a:endParaRPr lang="ru-RU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5519" y="846921"/>
            <a:ext cx="5421405" cy="2953553"/>
          </a:xfrm>
        </p:spPr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yang </a:t>
            </a:r>
            <a:r>
              <a:rPr lang="en-US" dirty="0" err="1"/>
              <a:t>dikembangkan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mengkuanitifkasi</a:t>
            </a:r>
            <a:r>
              <a:rPr lang="en-US" dirty="0"/>
              <a:t> dan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oscilasi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system </a:t>
            </a:r>
            <a:r>
              <a:rPr lang="en-US" dirty="0" err="1"/>
              <a:t>respirasi</a:t>
            </a:r>
            <a:r>
              <a:rPr lang="en-US" dirty="0"/>
              <a:t>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b="1" dirty="0"/>
              <a:t>Cheyne-Stokes respiration</a:t>
            </a:r>
            <a:r>
              <a:rPr lang="en-US" dirty="0"/>
              <a:t>. </a:t>
            </a:r>
          </a:p>
          <a:p>
            <a:pPr algn="just">
              <a:lnSpc>
                <a:spcPct val="170000"/>
              </a:lnSpc>
            </a:pPr>
            <a:endParaRPr lang="en-US" sz="900" dirty="0"/>
          </a:p>
          <a:p>
            <a:pPr algn="just">
              <a:lnSpc>
                <a:spcPct val="170000"/>
              </a:lnSpc>
            </a:pPr>
            <a:r>
              <a:rPr lang="en-US" dirty="0" err="1"/>
              <a:t>Selanjutnya</a:t>
            </a:r>
            <a:r>
              <a:rPr lang="en-US" dirty="0"/>
              <a:t>, </a:t>
            </a:r>
            <a:r>
              <a:rPr lang="en-US" b="1" dirty="0" err="1"/>
              <a:t>hippus</a:t>
            </a:r>
            <a:r>
              <a:rPr lang="en-US" dirty="0"/>
              <a:t> yang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mekanisme</a:t>
            </a:r>
            <a:r>
              <a:rPr lang="en-US" dirty="0"/>
              <a:t> </a:t>
            </a:r>
            <a:r>
              <a:rPr lang="en-US" dirty="0" err="1"/>
              <a:t>oscilasi</a:t>
            </a:r>
            <a:r>
              <a:rPr lang="en-US" dirty="0"/>
              <a:t> pupil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menganalisa</a:t>
            </a:r>
            <a:r>
              <a:rPr lang="en-US" dirty="0"/>
              <a:t>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pengontrol</a:t>
            </a:r>
            <a:r>
              <a:rPr lang="en-US" dirty="0"/>
              <a:t> </a:t>
            </a:r>
            <a:r>
              <a:rPr lang="en-US" dirty="0" err="1"/>
              <a:t>syaraf</a:t>
            </a:r>
            <a:r>
              <a:rPr lang="en-US" dirty="0"/>
              <a:t> yang </a:t>
            </a:r>
            <a:r>
              <a:rPr lang="en-US" dirty="0" err="1"/>
              <a:t>mendasari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dan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pergerakan</a:t>
            </a:r>
            <a:r>
              <a:rPr lang="en-US" dirty="0"/>
              <a:t> </a:t>
            </a:r>
            <a:r>
              <a:rPr lang="en-US" dirty="0" err="1"/>
              <a:t>mata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2054" name="Picture 6" descr="Image result for pupil oscillation hippus">
            <a:extLst>
              <a:ext uri="{FF2B5EF4-FFF2-40B4-BE49-F238E27FC236}">
                <a16:creationId xmlns:a16="http://schemas.microsoft.com/office/drawing/2014/main" id="{26FE0156-47F3-4452-896D-0AAE93A7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143" y="4018289"/>
            <a:ext cx="3068165" cy="273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ippus">
            <a:extLst>
              <a:ext uri="{FF2B5EF4-FFF2-40B4-BE49-F238E27FC236}">
                <a16:creationId xmlns:a16="http://schemas.microsoft.com/office/drawing/2014/main" id="{CABDBE04-48D5-45F8-B6CB-40A7A878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54" y="4120005"/>
            <a:ext cx="3385689" cy="250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and </a:t>
            </a:r>
            <a:r>
              <a:rPr lang="en-US" dirty="0" err="1"/>
              <a:t>Biosignal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definisi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besaran</a:t>
            </a:r>
            <a:r>
              <a:rPr lang="en-US" dirty="0"/>
              <a:t> yang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berubah-ubah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1311" y="2438401"/>
            <a:ext cx="4484589" cy="335936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b="1" dirty="0" err="1"/>
              <a:t>biosignal</a:t>
            </a:r>
            <a:r>
              <a:rPr lang="en-US" dirty="0"/>
              <a:t>, </a:t>
            </a:r>
            <a:r>
              <a:rPr lang="en-US" dirty="0" err="1"/>
              <a:t>membawa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dan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perantara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(</a:t>
            </a:r>
            <a:r>
              <a:rPr lang="en-US" dirty="0" err="1"/>
              <a:t>intrasystem</a:t>
            </a:r>
            <a:r>
              <a:rPr lang="en-US" dirty="0"/>
              <a:t> communication) </a:t>
            </a:r>
            <a:r>
              <a:rPr lang="en-US" dirty="0" err="1"/>
              <a:t>dalam</a:t>
            </a:r>
            <a:r>
              <a:rPr lang="en-US" dirty="0"/>
              <a:t> system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tubuh</a:t>
            </a:r>
            <a:r>
              <a:rPr lang="en-US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Signal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biosignal</a:t>
            </a:r>
            <a:r>
              <a:rPr lang="en-US" dirty="0"/>
              <a:t>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. </a:t>
            </a:r>
            <a:r>
              <a:rPr lang="en-US" dirty="0" err="1"/>
              <a:t>Bila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/>
              <a:t>noise. </a:t>
            </a:r>
            <a:r>
              <a:rPr lang="en-US" dirty="0"/>
              <a:t>Noise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random </a:t>
            </a:r>
            <a:r>
              <a:rPr lang="en-US" dirty="0" err="1"/>
              <a:t>sehingga</a:t>
            </a:r>
            <a:r>
              <a:rPr lang="en-US" dirty="0"/>
              <a:t> noise juga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random signal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b="1" dirty="0"/>
              <a:t>random noise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3074" name="Picture 2" descr="Image result for heart rate">
            <a:extLst>
              <a:ext uri="{FF2B5EF4-FFF2-40B4-BE49-F238E27FC236}">
                <a16:creationId xmlns:a16="http://schemas.microsoft.com/office/drawing/2014/main" id="{EFC6444C-C43F-46F7-8D37-BB4126C7F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72" y="2600325"/>
            <a:ext cx="4624386" cy="308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Stimulus and Responses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38200" y="2322730"/>
            <a:ext cx="4941789" cy="367665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Terkadang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mengirim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biological system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eksperimental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terapi</a:t>
            </a:r>
            <a:r>
              <a:rPr lang="en-US" dirty="0"/>
              <a:t>,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/>
              <a:t>stimulus, </a:t>
            </a:r>
            <a:r>
              <a:rPr lang="en-US" dirty="0"/>
              <a:t>dan output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ditambahkan</a:t>
            </a:r>
            <a:r>
              <a:rPr lang="en-US" dirty="0"/>
              <a:t> stimulus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/>
              <a:t>response</a:t>
            </a:r>
            <a:r>
              <a:rPr lang="en-US" dirty="0"/>
              <a:t>. </a:t>
            </a:r>
            <a:r>
              <a:rPr lang="en-US" dirty="0" err="1"/>
              <a:t>Contohnya</a:t>
            </a:r>
            <a:r>
              <a:rPr lang="en-US" dirty="0"/>
              <a:t> </a:t>
            </a:r>
            <a:r>
              <a:rPr lang="en-US" dirty="0" err="1"/>
              <a:t>gerak</a:t>
            </a:r>
            <a:r>
              <a:rPr lang="en-US" dirty="0"/>
              <a:t> </a:t>
            </a:r>
            <a:r>
              <a:rPr lang="en-US" dirty="0" err="1"/>
              <a:t>reflek</a:t>
            </a:r>
            <a:r>
              <a:rPr lang="en-US" dirty="0"/>
              <a:t> </a:t>
            </a:r>
            <a:r>
              <a:rPr lang="en-US" dirty="0" err="1"/>
              <a:t>lutut</a:t>
            </a:r>
            <a:r>
              <a:rPr lang="en-US" dirty="0"/>
              <a:t> yang </a:t>
            </a:r>
            <a:r>
              <a:rPr lang="en-US" dirty="0" err="1"/>
              <a:t>diberi</a:t>
            </a:r>
            <a:r>
              <a:rPr lang="en-US" dirty="0"/>
              <a:t> stimulus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palu</a:t>
            </a:r>
            <a:r>
              <a:rPr lang="en-US" dirty="0"/>
              <a:t> (knee-jerk reﬂex), </a:t>
            </a:r>
            <a:r>
              <a:rPr lang="en-US" dirty="0" err="1"/>
              <a:t>gerak</a:t>
            </a:r>
            <a:r>
              <a:rPr lang="en-US" dirty="0"/>
              <a:t> </a:t>
            </a:r>
            <a:r>
              <a:rPr lang="en-US" dirty="0" err="1"/>
              <a:t>reflek</a:t>
            </a:r>
            <a:r>
              <a:rPr lang="en-US" dirty="0"/>
              <a:t> pupil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rangsang</a:t>
            </a:r>
            <a:r>
              <a:rPr lang="en-US" dirty="0"/>
              <a:t> </a:t>
            </a:r>
            <a:r>
              <a:rPr lang="en-US" dirty="0" err="1"/>
              <a:t>cahaya</a:t>
            </a:r>
            <a:r>
              <a:rPr lang="en-US" dirty="0"/>
              <a:t>, </a:t>
            </a:r>
            <a:r>
              <a:rPr lang="en-US" dirty="0" err="1"/>
              <a:t>dsb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output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membutuhkan</a:t>
            </a:r>
            <a:r>
              <a:rPr lang="en-US" dirty="0"/>
              <a:t> stimulus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dirty="0"/>
              <a:t>sources. </a:t>
            </a:r>
            <a:r>
              <a:rPr lang="en-US" dirty="0" err="1"/>
              <a:t>Contohnya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, </a:t>
            </a:r>
            <a:r>
              <a:rPr lang="en-US" dirty="0" err="1"/>
              <a:t>meskipun</a:t>
            </a:r>
            <a:r>
              <a:rPr lang="en-US" dirty="0"/>
              <a:t> </a:t>
            </a:r>
            <a:r>
              <a:rPr lang="en-US" dirty="0" err="1"/>
              <a:t>jantung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dipicu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stimuli.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4098" name="Picture 2" descr="Image result for knee-jerk reï¬ex">
            <a:extLst>
              <a:ext uri="{FF2B5EF4-FFF2-40B4-BE49-F238E27FC236}">
                <a16:creationId xmlns:a16="http://schemas.microsoft.com/office/drawing/2014/main" id="{36751BC3-6D8A-4BB4-8F70-BF46A23B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437" y="3375250"/>
            <a:ext cx="3438527" cy="27017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D4B2C-ED44-40CC-82D3-6FB5E4E1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52" y="2453895"/>
            <a:ext cx="2757299" cy="70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2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Sources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41C97-F5CE-44D5-9568-472E4EDA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2054444"/>
            <a:ext cx="79248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99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Transducer and </a:t>
            </a:r>
            <a:r>
              <a:rPr lang="en-US" dirty="0" err="1"/>
              <a:t>Biotransducer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D8184-1FCC-4180-9330-BB28B72DD208}"/>
              </a:ext>
            </a:extLst>
          </p:cNvPr>
          <p:cNvSpPr txBox="1">
            <a:spLocks/>
          </p:cNvSpPr>
          <p:nvPr/>
        </p:nvSpPr>
        <p:spPr>
          <a:xfrm>
            <a:off x="838200" y="2322730"/>
            <a:ext cx="5095875" cy="40113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/>
              <a:t>Pada </a:t>
            </a:r>
            <a:r>
              <a:rPr lang="en-US" dirty="0" err="1"/>
              <a:t>umumnya</a:t>
            </a:r>
            <a:r>
              <a:rPr lang="en-US" dirty="0"/>
              <a:t>,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diolah</a:t>
            </a:r>
            <a:r>
              <a:rPr lang="en-US" dirty="0"/>
              <a:t> disbanding </a:t>
            </a:r>
            <a:r>
              <a:rPr lang="en-US" dirty="0" err="1"/>
              <a:t>energi</a:t>
            </a:r>
            <a:r>
              <a:rPr lang="en-US" dirty="0"/>
              <a:t> lain. </a:t>
            </a:r>
            <a:r>
              <a:rPr lang="en-US" dirty="0" err="1"/>
              <a:t>Jadi</a:t>
            </a:r>
            <a:r>
              <a:rPr lang="en-US" dirty="0"/>
              <a:t>, </a:t>
            </a:r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menganalisis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menubah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listrik</a:t>
            </a:r>
            <a:r>
              <a:rPr lang="en-US" dirty="0"/>
              <a:t>.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disini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energinya</a:t>
            </a:r>
            <a:r>
              <a:rPr lang="en-US" dirty="0"/>
              <a:t> yang </a:t>
            </a:r>
            <a:r>
              <a:rPr lang="en-US" dirty="0" err="1"/>
              <a:t>diubah</a:t>
            </a:r>
            <a:r>
              <a:rPr lang="en-US" dirty="0"/>
              <a:t>,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informasinya</a:t>
            </a:r>
            <a:r>
              <a:rPr lang="en-US" dirty="0"/>
              <a:t> yang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dikonversi</a:t>
            </a:r>
            <a:r>
              <a:rPr lang="en-US" dirty="0"/>
              <a:t>. </a:t>
            </a:r>
            <a:r>
              <a:rPr lang="en-US" b="1" dirty="0"/>
              <a:t>Transducer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sudatu</a:t>
            </a:r>
            <a:r>
              <a:rPr lang="en-US" dirty="0"/>
              <a:t> device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mengkonversi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sat uke </a:t>
            </a:r>
            <a:r>
              <a:rPr lang="en-US" dirty="0" err="1"/>
              <a:t>energi</a:t>
            </a:r>
            <a:r>
              <a:rPr lang="en-US" dirty="0"/>
              <a:t> yang lain. </a:t>
            </a:r>
          </a:p>
          <a:p>
            <a:pPr algn="just">
              <a:lnSpc>
                <a:spcPct val="150000"/>
              </a:lnSpc>
            </a:pPr>
            <a:r>
              <a:rPr lang="en-US" b="1" dirty="0" err="1"/>
              <a:t>Biotransducer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pengaplikasiannya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biomedical sources. Output </a:t>
            </a:r>
            <a:r>
              <a:rPr lang="en-US" dirty="0" err="1"/>
              <a:t>dari</a:t>
            </a:r>
            <a:r>
              <a:rPr lang="en-US" dirty="0"/>
              <a:t> Transducer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Biotransducer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tegangan</a:t>
            </a:r>
            <a:r>
              <a:rPr lang="en-US" dirty="0"/>
              <a:t> (Voltage)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arus</a:t>
            </a:r>
            <a:r>
              <a:rPr lang="en-US" dirty="0"/>
              <a:t> (</a:t>
            </a:r>
            <a:r>
              <a:rPr lang="en-US" dirty="0" err="1"/>
              <a:t>Curent</a:t>
            </a:r>
            <a:r>
              <a:rPr lang="en-US" dirty="0"/>
              <a:t>) yang </a:t>
            </a:r>
            <a:r>
              <a:rPr lang="en-US" dirty="0" err="1"/>
              <a:t>amplitudonya</a:t>
            </a:r>
            <a:r>
              <a:rPr lang="en-US" dirty="0"/>
              <a:t> </a:t>
            </a:r>
            <a:r>
              <a:rPr lang="en-US" dirty="0" err="1"/>
              <a:t>proporsional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energi</a:t>
            </a:r>
            <a:r>
              <a:rPr lang="en-US" dirty="0"/>
              <a:t> yang </a:t>
            </a:r>
            <a:r>
              <a:rPr lang="en-US" dirty="0" err="1"/>
              <a:t>diukur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5E885-D309-48AA-8EE7-EE13C7013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093" y="3141437"/>
            <a:ext cx="3627984" cy="204711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C52FBC-8B52-4A21-BA86-8DD254A5B59B}"/>
              </a:ext>
            </a:extLst>
          </p:cNvPr>
          <p:cNvSpPr txBox="1">
            <a:spLocks/>
          </p:cNvSpPr>
          <p:nvPr/>
        </p:nvSpPr>
        <p:spPr>
          <a:xfrm>
            <a:off x="7705725" y="5188552"/>
            <a:ext cx="2505075" cy="424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/>
              <a:t>Cardiac Microphone</a:t>
            </a:r>
          </a:p>
        </p:txBody>
      </p:sp>
    </p:spTree>
    <p:extLst>
      <p:ext uri="{BB962C8B-B14F-4D97-AF65-F5344CB8AC3E}">
        <p14:creationId xmlns:p14="http://schemas.microsoft.com/office/powerpoint/2010/main" val="271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System Measurement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D8184-1FCC-4180-9330-BB28B72DD208}"/>
              </a:ext>
            </a:extLst>
          </p:cNvPr>
          <p:cNvSpPr txBox="1">
            <a:spLocks/>
          </p:cNvSpPr>
          <p:nvPr/>
        </p:nvSpPr>
        <p:spPr>
          <a:xfrm>
            <a:off x="317332" y="5475370"/>
            <a:ext cx="7254541" cy="120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pengukuran</a:t>
            </a:r>
            <a:r>
              <a:rPr lang="en-US" dirty="0"/>
              <a:t> system </a:t>
            </a:r>
            <a:r>
              <a:rPr lang="en-US" dirty="0" err="1"/>
              <a:t>fisiologi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. (A)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, (B)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external source yang </a:t>
            </a:r>
            <a:r>
              <a:rPr lang="en-US" dirty="0" err="1"/>
              <a:t>dipancarkan</a:t>
            </a:r>
            <a:r>
              <a:rPr lang="en-US" dirty="0"/>
              <a:t>/</a:t>
            </a:r>
            <a:r>
              <a:rPr lang="en-US" dirty="0" err="1"/>
              <a:t>dilewatkan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tubuh</a:t>
            </a:r>
            <a:r>
              <a:rPr lang="en-US" dirty="0"/>
              <a:t>, dan (C) </a:t>
            </a:r>
            <a:r>
              <a:rPr lang="en-US" dirty="0" err="1"/>
              <a:t>Energi</a:t>
            </a:r>
            <a:r>
              <a:rPr lang="en-US" dirty="0"/>
              <a:t>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(external source) </a:t>
            </a:r>
            <a:r>
              <a:rPr lang="en-US" dirty="0" err="1"/>
              <a:t>diinjeksikan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tubuh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F5599E-5751-44C1-8203-1807E9F0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24" y="1863589"/>
            <a:ext cx="5816600" cy="3546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2DF16-91B9-4C45-9EB4-C5959D3FA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109" y="2209894"/>
            <a:ext cx="4554083" cy="320066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36E4597-573B-4BA2-9CDB-A6D285464C56}"/>
              </a:ext>
            </a:extLst>
          </p:cNvPr>
          <p:cNvSpPr txBox="1">
            <a:spLocks/>
          </p:cNvSpPr>
          <p:nvPr/>
        </p:nvSpPr>
        <p:spPr>
          <a:xfrm>
            <a:off x="8237872" y="5449257"/>
            <a:ext cx="2907381" cy="41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mula</a:t>
            </a:r>
            <a:r>
              <a:rPr lang="en-US" dirty="0"/>
              <a:t> Electrocardiograph</a:t>
            </a:r>
          </a:p>
        </p:txBody>
      </p:sp>
    </p:spTree>
    <p:extLst>
      <p:ext uri="{BB962C8B-B14F-4D97-AF65-F5344CB8AC3E}">
        <p14:creationId xmlns:p14="http://schemas.microsoft.com/office/powerpoint/2010/main" val="2642762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6dc4bcd6-49db-4c07-9060-8acfc67cef9f"/>
    <ds:schemaRef ds:uri="fb0879af-3eba-417a-a55a-ffe6dcd6ca77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743</Words>
  <Application>Microsoft Office PowerPoint</Application>
  <PresentationFormat>Widescreen</PresentationFormat>
  <Paragraphs>108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Century Gothic</vt:lpstr>
      <vt:lpstr>Office Theme</vt:lpstr>
      <vt:lpstr>Signal Processing</vt:lpstr>
      <vt:lpstr>Signals &amp; Systems</vt:lpstr>
      <vt:lpstr>System &amp; BioSystem</vt:lpstr>
      <vt:lpstr>Biosistem in Engineering</vt:lpstr>
      <vt:lpstr>Signal and Biosignal</vt:lpstr>
      <vt:lpstr>Stimulus and Responses</vt:lpstr>
      <vt:lpstr>Biomedical Sources</vt:lpstr>
      <vt:lpstr>Transducer and Biotransducer</vt:lpstr>
      <vt:lpstr>Physical System Measurement</vt:lpstr>
      <vt:lpstr>Signal Representation</vt:lpstr>
      <vt:lpstr>Analog Signal VS Digital Signal</vt:lpstr>
      <vt:lpstr>Time Sampling</vt:lpstr>
      <vt:lpstr>Nyquist Theorem</vt:lpstr>
      <vt:lpstr>Quantization</vt:lpstr>
      <vt:lpstr>Storage</vt:lpstr>
      <vt:lpstr>Processing</vt:lpstr>
      <vt:lpstr>Data Transmission</vt:lpstr>
      <vt:lpstr>Data Transmission</vt:lpstr>
      <vt:lpstr>Data Transmission</vt:lpstr>
      <vt:lpstr>Data Transmission</vt:lpstr>
      <vt:lpstr>Data Transmission</vt:lpstr>
      <vt:lpstr>Data Transmission</vt:lpstr>
      <vt:lpstr>Data Transmission</vt:lpstr>
      <vt:lpstr>Data Transmission</vt:lpstr>
      <vt:lpstr>4 Kategori Sinyal berdasarkan sequence</vt:lpstr>
      <vt:lpstr>Elementary Operators</vt:lpstr>
      <vt:lpstr>Scale of Signal</vt:lpstr>
      <vt:lpstr>Sum of Signal</vt:lpstr>
      <vt:lpstr>Shift of a finite length </vt:lpstr>
      <vt:lpstr>Shift of a finite length </vt:lpstr>
      <vt:lpstr>Energy and Power</vt:lpstr>
      <vt:lpstr>Sekian dan 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2019-08-12T02:36:23Z</dcterms:created>
  <dcterms:modified xsi:type="dcterms:W3CDTF">2019-08-14T09:30:25Z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